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2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1" userDrawn="1">
          <p15:clr>
            <a:srgbClr val="A4A3A4"/>
          </p15:clr>
        </p15:guide>
        <p15:guide id="2" pos="42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84" autoAdjust="0"/>
    <p:restoredTop sz="94660"/>
  </p:normalViewPr>
  <p:slideViewPr>
    <p:cSldViewPr>
      <p:cViewPr varScale="1">
        <p:scale>
          <a:sx n="83" d="100"/>
          <a:sy n="83" d="100"/>
        </p:scale>
        <p:origin x="2080" y="200"/>
      </p:cViewPr>
      <p:guideLst>
        <p:guide orient="horz" pos="3061"/>
        <p:guide pos="42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154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09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22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554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607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373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860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602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616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070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000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33BCA-F6BE-4408-95E7-B27E543BB7AB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829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0">
            <a:extLst>
              <a:ext uri="{FF2B5EF4-FFF2-40B4-BE49-F238E27FC236}">
                <a16:creationId xmlns:a16="http://schemas.microsoft.com/office/drawing/2014/main" id="{FED20D91-5F2D-4ECF-81C6-1C6033FD5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414428"/>
            <a:ext cx="2261484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・</a:t>
            </a:r>
            <a:r>
              <a:rPr kumimoji="0" lang="ja-JP" alt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セファロ</a:t>
            </a:r>
            <a:r>
              <a:rPr kumimoji="0" lang="ja-JP" altLang="en-US" sz="105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の重ね合わせ</a:t>
            </a:r>
            <a:endParaRPr kumimoji="0" lang="ja-JP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A424EE4-D50F-1D4F-9C44-969394223646}"/>
              </a:ext>
            </a:extLst>
          </p:cNvPr>
          <p:cNvSpPr/>
          <p:nvPr/>
        </p:nvSpPr>
        <p:spPr>
          <a:xfrm>
            <a:off x="372245" y="827584"/>
            <a:ext cx="579155" cy="98122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BE2862F1-BCB2-8E43-B161-25E5BB466EFA}"/>
              </a:ext>
            </a:extLst>
          </p:cNvPr>
          <p:cNvSpPr/>
          <p:nvPr/>
        </p:nvSpPr>
        <p:spPr>
          <a:xfrm>
            <a:off x="1412776" y="827584"/>
            <a:ext cx="579155" cy="98122"/>
          </a:xfrm>
          <a:prstGeom prst="rect">
            <a:avLst/>
          </a:prstGeom>
          <a:solidFill>
            <a:srgbClr val="3B3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D3D5F508-02C0-B849-A153-E1D4CBBFB275}"/>
              </a:ext>
            </a:extLst>
          </p:cNvPr>
          <p:cNvSpPr/>
          <p:nvPr/>
        </p:nvSpPr>
        <p:spPr>
          <a:xfrm>
            <a:off x="2609029" y="827584"/>
            <a:ext cx="387923" cy="108611"/>
          </a:xfrm>
          <a:prstGeom prst="rect">
            <a:avLst/>
          </a:prstGeom>
          <a:solidFill>
            <a:srgbClr val="3B3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DDCA8128-E3D8-9046-A680-415ABCC131F6}"/>
              </a:ext>
            </a:extLst>
          </p:cNvPr>
          <p:cNvSpPr/>
          <p:nvPr/>
        </p:nvSpPr>
        <p:spPr>
          <a:xfrm>
            <a:off x="3551413" y="827584"/>
            <a:ext cx="579155" cy="98122"/>
          </a:xfrm>
          <a:prstGeom prst="rect">
            <a:avLst/>
          </a:prstGeom>
          <a:solidFill>
            <a:srgbClr val="3B3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ED46CC25-997D-7E41-9ED3-9217FF048BE3}"/>
              </a:ext>
            </a:extLst>
          </p:cNvPr>
          <p:cNvSpPr/>
          <p:nvPr/>
        </p:nvSpPr>
        <p:spPr>
          <a:xfrm>
            <a:off x="4660293" y="827584"/>
            <a:ext cx="579155" cy="98122"/>
          </a:xfrm>
          <a:prstGeom prst="rect">
            <a:avLst/>
          </a:prstGeom>
          <a:solidFill>
            <a:srgbClr val="3B3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97FBE3F0-7332-F540-B531-F005BD3B169A}"/>
              </a:ext>
            </a:extLst>
          </p:cNvPr>
          <p:cNvSpPr/>
          <p:nvPr/>
        </p:nvSpPr>
        <p:spPr>
          <a:xfrm>
            <a:off x="5864035" y="827584"/>
            <a:ext cx="373277" cy="108459"/>
          </a:xfrm>
          <a:prstGeom prst="rect">
            <a:avLst/>
          </a:prstGeom>
          <a:solidFill>
            <a:srgbClr val="3B3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B22239B-9A86-C749-8078-CA796D500738}"/>
              </a:ext>
            </a:extLst>
          </p:cNvPr>
          <p:cNvSpPr txBox="1"/>
          <p:nvPr/>
        </p:nvSpPr>
        <p:spPr>
          <a:xfrm>
            <a:off x="827430" y="7581528"/>
            <a:ext cx="58541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SN at S</a:t>
            </a:r>
            <a:endParaRPr kumimoji="1" lang="ja-JP" altLang="en-US" sz="900"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939F0C7-8D12-464C-82A2-FE3E3ABC8188}"/>
              </a:ext>
            </a:extLst>
          </p:cNvPr>
          <p:cNvSpPr txBox="1"/>
          <p:nvPr/>
        </p:nvSpPr>
        <p:spPr>
          <a:xfrm>
            <a:off x="5092455" y="7581528"/>
            <a:ext cx="111280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ANS-PNS at ANS</a:t>
            </a:r>
            <a:endParaRPr kumimoji="1" lang="ja-JP" altLang="en-US" sz="900"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4BDE0C5-2E83-2144-BED8-31FFF66E311E}"/>
              </a:ext>
            </a:extLst>
          </p:cNvPr>
          <p:cNvSpPr txBox="1"/>
          <p:nvPr/>
        </p:nvSpPr>
        <p:spPr>
          <a:xfrm>
            <a:off x="2924944" y="8949680"/>
            <a:ext cx="125386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err="1"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Mand</a:t>
            </a:r>
            <a:r>
              <a:rPr kumimoji="1" lang="en-US" altLang="ja-JP" sz="900" dirty="0">
                <a:latin typeface="Hiragino Mincho Pro W3" panose="02020300000000000000" pitchFamily="18" charset="-128"/>
                <a:ea typeface="Hiragino Mincho Pro W3" panose="02020300000000000000" pitchFamily="18" charset="-128"/>
              </a:rPr>
              <a:t>. plane at Me.</a:t>
            </a:r>
            <a:endParaRPr kumimoji="1" lang="ja-JP" altLang="en-US" sz="900">
              <a:latin typeface="Hiragino Mincho Pro W3" panose="02020300000000000000" pitchFamily="18" charset="-128"/>
              <a:ea typeface="Hiragino Mincho Pro W3" panose="02020300000000000000" pitchFamily="18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240BBED-6C10-3642-9878-3E8CD106330A}"/>
              </a:ext>
            </a:extLst>
          </p:cNvPr>
          <p:cNvSpPr/>
          <p:nvPr/>
        </p:nvSpPr>
        <p:spPr>
          <a:xfrm>
            <a:off x="188640" y="323528"/>
            <a:ext cx="936104" cy="13681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A483BEA-4DE7-5B48-B755-2D19368A5909}"/>
              </a:ext>
            </a:extLst>
          </p:cNvPr>
          <p:cNvSpPr/>
          <p:nvPr/>
        </p:nvSpPr>
        <p:spPr>
          <a:xfrm>
            <a:off x="0" y="35496"/>
            <a:ext cx="1321196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05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・</a:t>
            </a:r>
            <a:r>
              <a:rPr lang="ja-JP" altLang="en-US" sz="105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初診時</a:t>
            </a:r>
            <a:r>
              <a:rPr lang="en-US" altLang="ja-JP" sz="1050" b="1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105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顔面</a:t>
            </a:r>
            <a:r>
              <a:rPr lang="ja-JP" altLang="ja-JP" sz="105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写真　</a:t>
            </a:r>
            <a:endParaRPr lang="ja-JP" altLang="en-US" sz="1050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0C570AB4-54D0-6A4E-9638-C3BA850DC974}"/>
              </a:ext>
            </a:extLst>
          </p:cNvPr>
          <p:cNvSpPr/>
          <p:nvPr/>
        </p:nvSpPr>
        <p:spPr>
          <a:xfrm>
            <a:off x="3212976" y="35496"/>
            <a:ext cx="185980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05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・</a:t>
            </a:r>
            <a:r>
              <a:rPr lang="ja-JP" altLang="en-US" sz="105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動的治療終了時</a:t>
            </a:r>
            <a:r>
              <a:rPr lang="en-US" altLang="ja-JP" sz="1050" b="1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105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顔面</a:t>
            </a:r>
            <a:r>
              <a:rPr lang="ja-JP" altLang="ja-JP" sz="105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写真　</a:t>
            </a:r>
            <a:endParaRPr lang="ja-JP" altLang="en-US" sz="1050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61AEEF5F-5C88-6F4F-98B1-BA954B1AD53A}"/>
              </a:ext>
            </a:extLst>
          </p:cNvPr>
          <p:cNvSpPr/>
          <p:nvPr/>
        </p:nvSpPr>
        <p:spPr>
          <a:xfrm>
            <a:off x="1196752" y="323528"/>
            <a:ext cx="936104" cy="13681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2132586B-42E5-C94E-A0AB-379D20EF2FB2}"/>
              </a:ext>
            </a:extLst>
          </p:cNvPr>
          <p:cNvSpPr/>
          <p:nvPr/>
        </p:nvSpPr>
        <p:spPr>
          <a:xfrm>
            <a:off x="2204864" y="323528"/>
            <a:ext cx="936104" cy="13681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2B923549-50A7-AF45-9E97-38E36737084F}"/>
              </a:ext>
            </a:extLst>
          </p:cNvPr>
          <p:cNvSpPr/>
          <p:nvPr/>
        </p:nvSpPr>
        <p:spPr>
          <a:xfrm>
            <a:off x="3356992" y="323528"/>
            <a:ext cx="936104" cy="13681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42026ED2-C44B-9043-B33F-FA1827AC4896}"/>
              </a:ext>
            </a:extLst>
          </p:cNvPr>
          <p:cNvSpPr/>
          <p:nvPr/>
        </p:nvSpPr>
        <p:spPr>
          <a:xfrm>
            <a:off x="4365104" y="323528"/>
            <a:ext cx="936104" cy="13681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53BEBD46-E2B4-6C40-B99A-4CFF9048E769}"/>
              </a:ext>
            </a:extLst>
          </p:cNvPr>
          <p:cNvSpPr/>
          <p:nvPr/>
        </p:nvSpPr>
        <p:spPr>
          <a:xfrm>
            <a:off x="5373216" y="323528"/>
            <a:ext cx="936104" cy="13681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384EFD5-615F-264C-8480-24CB37110890}"/>
              </a:ext>
            </a:extLst>
          </p:cNvPr>
          <p:cNvSpPr/>
          <p:nvPr/>
        </p:nvSpPr>
        <p:spPr>
          <a:xfrm>
            <a:off x="1052736" y="1763688"/>
            <a:ext cx="132119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（　　　歳　</a:t>
            </a:r>
            <a:r>
              <a:rPr lang="ja-JP" altLang="en-US" sz="1000" b="1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00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か月 ）　　</a:t>
            </a:r>
            <a:endParaRPr lang="ja-JP" altLang="en-US" sz="1000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BA011E6E-DE29-F44C-A138-844B583379D8}"/>
              </a:ext>
            </a:extLst>
          </p:cNvPr>
          <p:cNvSpPr/>
          <p:nvPr/>
        </p:nvSpPr>
        <p:spPr>
          <a:xfrm>
            <a:off x="4221088" y="1763688"/>
            <a:ext cx="132119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（　　　歳　</a:t>
            </a:r>
            <a:r>
              <a:rPr lang="ja-JP" altLang="en-US" sz="1000" b="1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00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か月 ）　　</a:t>
            </a:r>
            <a:endParaRPr lang="ja-JP" altLang="en-US" sz="100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A6EBB64-4846-6344-9C21-3365A19571A1}"/>
              </a:ext>
            </a:extLst>
          </p:cNvPr>
          <p:cNvSpPr/>
          <p:nvPr/>
        </p:nvSpPr>
        <p:spPr>
          <a:xfrm>
            <a:off x="0" y="2051720"/>
            <a:ext cx="284725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5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・初診時・治療中・動的治療終了時</a:t>
            </a:r>
            <a:r>
              <a:rPr lang="en-US" altLang="ja-JP" sz="1050" b="1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105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口腔内写真</a:t>
            </a:r>
            <a:endParaRPr lang="ja-JP" altLang="en-US" sz="105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70FBDAA-158E-EA4B-8DD7-01A1516FE4C8}"/>
              </a:ext>
            </a:extLst>
          </p:cNvPr>
          <p:cNvSpPr/>
          <p:nvPr/>
        </p:nvSpPr>
        <p:spPr>
          <a:xfrm>
            <a:off x="404664" y="395536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初診時</a:t>
            </a:r>
            <a:endParaRPr lang="en-US" altLang="ja-JP" sz="900" dirty="0"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正面</a:t>
            </a:r>
            <a:endParaRPr lang="ja-JP" altLang="en-US" sz="900"/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37A90BED-9BBF-8946-BB56-C0B831CD4D3C}"/>
              </a:ext>
            </a:extLst>
          </p:cNvPr>
          <p:cNvSpPr/>
          <p:nvPr/>
        </p:nvSpPr>
        <p:spPr>
          <a:xfrm>
            <a:off x="2393005" y="395536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初診時</a:t>
            </a:r>
            <a:endParaRPr lang="en-US" altLang="ja-JP" sz="900" dirty="0"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en-US" altLang="ja-JP" sz="9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側面</a:t>
            </a:r>
            <a:endParaRPr lang="ja-JP" altLang="en-US" sz="900"/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0D2FCA5B-F197-404B-B1AE-C298DD290732}"/>
              </a:ext>
            </a:extLst>
          </p:cNvPr>
          <p:cNvSpPr/>
          <p:nvPr/>
        </p:nvSpPr>
        <p:spPr>
          <a:xfrm>
            <a:off x="1384893" y="395536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初診時</a:t>
            </a:r>
            <a:endParaRPr lang="en-US" altLang="ja-JP" sz="900" dirty="0"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スマイル</a:t>
            </a:r>
            <a:endParaRPr lang="ja-JP" altLang="en-US" sz="900"/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491D720B-5E45-0541-93A2-50448E5E5C57}"/>
              </a:ext>
            </a:extLst>
          </p:cNvPr>
          <p:cNvSpPr/>
          <p:nvPr/>
        </p:nvSpPr>
        <p:spPr>
          <a:xfrm>
            <a:off x="3356992" y="395536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動的治療終了時</a:t>
            </a:r>
            <a:endParaRPr lang="en-US" altLang="ja-JP" sz="900" dirty="0"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　　正面</a:t>
            </a:r>
            <a:endParaRPr lang="ja-JP" altLang="en-US" sz="900"/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AD5C2D99-441B-6C41-BA96-F76D03411633}"/>
              </a:ext>
            </a:extLst>
          </p:cNvPr>
          <p:cNvSpPr/>
          <p:nvPr/>
        </p:nvSpPr>
        <p:spPr>
          <a:xfrm>
            <a:off x="5373216" y="395536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動的治療終了時</a:t>
            </a:r>
            <a:endParaRPr lang="en-US" altLang="ja-JP" sz="900" dirty="0"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　　側面</a:t>
            </a:r>
            <a:endParaRPr lang="ja-JP" altLang="en-US" sz="900"/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CA54E084-52F7-674B-970D-6871917B375C}"/>
              </a:ext>
            </a:extLst>
          </p:cNvPr>
          <p:cNvSpPr/>
          <p:nvPr/>
        </p:nvSpPr>
        <p:spPr>
          <a:xfrm>
            <a:off x="4380637" y="395536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動的治療終了時</a:t>
            </a:r>
            <a:endParaRPr lang="en-US" altLang="ja-JP" sz="900" dirty="0"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　スマイル</a:t>
            </a:r>
            <a:endParaRPr lang="ja-JP" altLang="en-US" sz="900"/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32AD9BEB-E35E-1244-87BC-3C22C77BD707}"/>
              </a:ext>
            </a:extLst>
          </p:cNvPr>
          <p:cNvSpPr/>
          <p:nvPr/>
        </p:nvSpPr>
        <p:spPr>
          <a:xfrm>
            <a:off x="0" y="4860032"/>
            <a:ext cx="242726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5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・初診時・動的治療終了時</a:t>
            </a:r>
            <a:r>
              <a:rPr lang="en-US" altLang="ja-JP" sz="1050" b="1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105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パノラマ写真</a:t>
            </a:r>
            <a:endParaRPr lang="ja-JP" altLang="en-US" sz="1050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270E67CD-CE8D-874F-B609-7A1DFAE788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293282"/>
              </p:ext>
            </p:extLst>
          </p:nvPr>
        </p:nvGraphicFramePr>
        <p:xfrm>
          <a:off x="116632" y="6372200"/>
          <a:ext cx="6574465" cy="100811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08740">
                  <a:extLst>
                    <a:ext uri="{9D8B030D-6E8A-4147-A177-3AD203B41FA5}">
                      <a16:colId xmlns:a16="http://schemas.microsoft.com/office/drawing/2014/main" val="3533995311"/>
                    </a:ext>
                  </a:extLst>
                </a:gridCol>
                <a:gridCol w="440117">
                  <a:extLst>
                    <a:ext uri="{9D8B030D-6E8A-4147-A177-3AD203B41FA5}">
                      <a16:colId xmlns:a16="http://schemas.microsoft.com/office/drawing/2014/main" val="1592701850"/>
                    </a:ext>
                  </a:extLst>
                </a:gridCol>
                <a:gridCol w="525340">
                  <a:extLst>
                    <a:ext uri="{9D8B030D-6E8A-4147-A177-3AD203B41FA5}">
                      <a16:colId xmlns:a16="http://schemas.microsoft.com/office/drawing/2014/main" val="3998169725"/>
                    </a:ext>
                  </a:extLst>
                </a:gridCol>
                <a:gridCol w="612382">
                  <a:extLst>
                    <a:ext uri="{9D8B030D-6E8A-4147-A177-3AD203B41FA5}">
                      <a16:colId xmlns:a16="http://schemas.microsoft.com/office/drawing/2014/main" val="763409373"/>
                    </a:ext>
                  </a:extLst>
                </a:gridCol>
                <a:gridCol w="524722">
                  <a:extLst>
                    <a:ext uri="{9D8B030D-6E8A-4147-A177-3AD203B41FA5}">
                      <a16:colId xmlns:a16="http://schemas.microsoft.com/office/drawing/2014/main" val="2214456551"/>
                    </a:ext>
                  </a:extLst>
                </a:gridCol>
                <a:gridCol w="525340">
                  <a:extLst>
                    <a:ext uri="{9D8B030D-6E8A-4147-A177-3AD203B41FA5}">
                      <a16:colId xmlns:a16="http://schemas.microsoft.com/office/drawing/2014/main" val="651611267"/>
                    </a:ext>
                  </a:extLst>
                </a:gridCol>
                <a:gridCol w="612382">
                  <a:extLst>
                    <a:ext uri="{9D8B030D-6E8A-4147-A177-3AD203B41FA5}">
                      <a16:colId xmlns:a16="http://schemas.microsoft.com/office/drawing/2014/main" val="2098913336"/>
                    </a:ext>
                  </a:extLst>
                </a:gridCol>
                <a:gridCol w="525340">
                  <a:extLst>
                    <a:ext uri="{9D8B030D-6E8A-4147-A177-3AD203B41FA5}">
                      <a16:colId xmlns:a16="http://schemas.microsoft.com/office/drawing/2014/main" val="2676770538"/>
                    </a:ext>
                  </a:extLst>
                </a:gridCol>
                <a:gridCol w="524722">
                  <a:extLst>
                    <a:ext uri="{9D8B030D-6E8A-4147-A177-3AD203B41FA5}">
                      <a16:colId xmlns:a16="http://schemas.microsoft.com/office/drawing/2014/main" val="2507186446"/>
                    </a:ext>
                  </a:extLst>
                </a:gridCol>
                <a:gridCol w="525340">
                  <a:extLst>
                    <a:ext uri="{9D8B030D-6E8A-4147-A177-3AD203B41FA5}">
                      <a16:colId xmlns:a16="http://schemas.microsoft.com/office/drawing/2014/main" val="3641712275"/>
                    </a:ext>
                  </a:extLst>
                </a:gridCol>
                <a:gridCol w="650040">
                  <a:extLst>
                    <a:ext uri="{9D8B030D-6E8A-4147-A177-3AD203B41FA5}">
                      <a16:colId xmlns:a16="http://schemas.microsoft.com/office/drawing/2014/main" val="713610235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SNA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SNB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Facial-A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FMA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Y</a:t>
                      </a:r>
                      <a:r>
                        <a:rPr lang="ja-JP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‐</a:t>
                      </a: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Axis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overbite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overjet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U1-SN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L1-MP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marL="168275" indent="-142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50" kern="100" dirty="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Interincisal angle</a:t>
                      </a:r>
                      <a:endParaRPr lang="ja-JP" sz="75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extLst>
                  <a:ext uri="{0D108BD9-81ED-4DB2-BD59-A6C34878D82A}">
                    <a16:rowId xmlns:a16="http://schemas.microsoft.com/office/drawing/2014/main" val="1140515677"/>
                  </a:ext>
                </a:extLst>
              </a:tr>
              <a:tr h="2478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  <a:cs typeface="Times New Roman" panose="02020603050405020304" pitchFamily="18" charset="0"/>
                        </a:rPr>
                        <a:t>初診時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50" kern="100" dirty="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75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extLst>
                  <a:ext uri="{0D108BD9-81ED-4DB2-BD59-A6C34878D82A}">
                    <a16:rowId xmlns:a16="http://schemas.microsoft.com/office/drawing/2014/main" val="1540143711"/>
                  </a:ext>
                </a:extLst>
              </a:tr>
              <a:tr h="2404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動的治療終了時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extLst>
                  <a:ext uri="{0D108BD9-81ED-4DB2-BD59-A6C34878D82A}">
                    <a16:rowId xmlns:a16="http://schemas.microsoft.com/office/drawing/2014/main" val="1477726815"/>
                  </a:ext>
                </a:extLst>
              </a:tr>
              <a:tr h="2317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保定</a:t>
                      </a:r>
                      <a:r>
                        <a:rPr lang="en-US" altLang="ja-JP" sz="1000" kern="100" dirty="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     </a:t>
                      </a:r>
                      <a:r>
                        <a:rPr lang="ja-JP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年</a:t>
                      </a:r>
                      <a:r>
                        <a:rPr lang="en-US" altLang="ja-JP" sz="1000" kern="100" dirty="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 </a:t>
                      </a:r>
                      <a:r>
                        <a:rPr lang="ja-JP" alt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  か月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iragino Mincho Pro W3" panose="02020300000000000000" pitchFamily="18" charset="-128"/>
                          <a:ea typeface="Hiragino Mincho Pro W3" panose="02020300000000000000" pitchFamily="18" charset="-128"/>
                        </a:rPr>
                        <a:t> </a:t>
                      </a:r>
                      <a:endParaRPr lang="ja-JP" sz="1000" kern="100">
                        <a:effectLst/>
                        <a:latin typeface="Hiragino Mincho Pro W3" panose="02020300000000000000" pitchFamily="18" charset="-128"/>
                        <a:ea typeface="Hiragino Mincho Pro W3" panose="020203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4985" marR="54985" marT="0" marB="0"/>
                </a:tc>
                <a:extLst>
                  <a:ext uri="{0D108BD9-81ED-4DB2-BD59-A6C34878D82A}">
                    <a16:rowId xmlns:a16="http://schemas.microsoft.com/office/drawing/2014/main" val="1987838834"/>
                  </a:ext>
                </a:extLst>
              </a:tr>
            </a:tbl>
          </a:graphicData>
        </a:graphic>
      </p:graphicFrame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E504029D-CF49-D74C-A21A-D26E6EC8C62C}"/>
              </a:ext>
            </a:extLst>
          </p:cNvPr>
          <p:cNvSpPr/>
          <p:nvPr/>
        </p:nvSpPr>
        <p:spPr>
          <a:xfrm>
            <a:off x="548680" y="5148064"/>
            <a:ext cx="2448272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93327EC7-B651-E04F-B1D4-B3A0059EF116}"/>
              </a:ext>
            </a:extLst>
          </p:cNvPr>
          <p:cNvSpPr/>
          <p:nvPr/>
        </p:nvSpPr>
        <p:spPr>
          <a:xfrm>
            <a:off x="4221088" y="5580112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動的治療終了時</a:t>
            </a:r>
            <a:endParaRPr lang="en-US" altLang="ja-JP" sz="900" dirty="0"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endParaRPr lang="ja-JP" altLang="en-US" sz="900"/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A00E45A4-A735-B440-AC49-570AB43F2AC1}"/>
              </a:ext>
            </a:extLst>
          </p:cNvPr>
          <p:cNvSpPr/>
          <p:nvPr/>
        </p:nvSpPr>
        <p:spPr>
          <a:xfrm>
            <a:off x="1484784" y="5580112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初診時</a:t>
            </a:r>
            <a:endParaRPr lang="en-US" altLang="ja-JP" sz="900" dirty="0"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  <a:endParaRPr lang="ja-JP" altLang="en-US" sz="900"/>
          </a:p>
        </p:txBody>
      </p:sp>
      <p:pic>
        <p:nvPicPr>
          <p:cNvPr id="62" name="図 61">
            <a:extLst>
              <a:ext uri="{FF2B5EF4-FFF2-40B4-BE49-F238E27FC236}">
                <a16:creationId xmlns:a16="http://schemas.microsoft.com/office/drawing/2014/main" id="{FC750AC0-0A9E-B041-9CE7-85A9E9DE47B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2339752"/>
            <a:ext cx="6480720" cy="2376264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F88BFF5F-3727-5B46-A340-18E0DD67E8D5}"/>
              </a:ext>
            </a:extLst>
          </p:cNvPr>
          <p:cNvSpPr/>
          <p:nvPr/>
        </p:nvSpPr>
        <p:spPr>
          <a:xfrm>
            <a:off x="3573016" y="5148064"/>
            <a:ext cx="2448272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301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D3D58D2-10F9-794F-A344-894F7A84AE1A}"/>
              </a:ext>
            </a:extLst>
          </p:cNvPr>
          <p:cNvSpPr/>
          <p:nvPr/>
        </p:nvSpPr>
        <p:spPr>
          <a:xfrm>
            <a:off x="444253" y="827584"/>
            <a:ext cx="579155" cy="98122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3D563654-2BC6-404F-95C1-76676AF8A5E7}"/>
              </a:ext>
            </a:extLst>
          </p:cNvPr>
          <p:cNvSpPr/>
          <p:nvPr/>
        </p:nvSpPr>
        <p:spPr>
          <a:xfrm>
            <a:off x="1481693" y="827584"/>
            <a:ext cx="579155" cy="98122"/>
          </a:xfrm>
          <a:prstGeom prst="rect">
            <a:avLst/>
          </a:prstGeom>
          <a:solidFill>
            <a:srgbClr val="3B3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A2AD726D-AC6F-D849-8AAA-FDAB2B9EF940}"/>
              </a:ext>
            </a:extLst>
          </p:cNvPr>
          <p:cNvSpPr/>
          <p:nvPr/>
        </p:nvSpPr>
        <p:spPr>
          <a:xfrm>
            <a:off x="2708920" y="827584"/>
            <a:ext cx="387923" cy="108611"/>
          </a:xfrm>
          <a:prstGeom prst="rect">
            <a:avLst/>
          </a:prstGeom>
          <a:solidFill>
            <a:srgbClr val="3B3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B5880714-91C8-8547-A205-0197CC606570}"/>
              </a:ext>
            </a:extLst>
          </p:cNvPr>
          <p:cNvSpPr/>
          <p:nvPr/>
        </p:nvSpPr>
        <p:spPr>
          <a:xfrm>
            <a:off x="0" y="35496"/>
            <a:ext cx="159050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05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・</a:t>
            </a:r>
            <a:r>
              <a:rPr lang="ja-JP" altLang="en-US" sz="105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保定　　年　</a:t>
            </a:r>
            <a:r>
              <a:rPr lang="en-US" altLang="ja-JP" sz="1050" b="1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105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顔面</a:t>
            </a:r>
            <a:r>
              <a:rPr lang="ja-JP" altLang="ja-JP" sz="105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写真　</a:t>
            </a:r>
            <a:endParaRPr lang="ja-JP" altLang="en-US" sz="1050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08DA9CA0-2F4D-CA4E-AEAC-2DEA1385FCA4}"/>
              </a:ext>
            </a:extLst>
          </p:cNvPr>
          <p:cNvSpPr/>
          <p:nvPr/>
        </p:nvSpPr>
        <p:spPr>
          <a:xfrm>
            <a:off x="1124744" y="1763688"/>
            <a:ext cx="132119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（　　　歳　</a:t>
            </a:r>
            <a:r>
              <a:rPr lang="ja-JP" altLang="en-US" sz="1000" b="1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00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か月 ）　　</a:t>
            </a:r>
            <a:endParaRPr lang="ja-JP" altLang="en-US" sz="1000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AE008133-050B-8C4F-8759-F2888FB768C2}"/>
              </a:ext>
            </a:extLst>
          </p:cNvPr>
          <p:cNvSpPr/>
          <p:nvPr/>
        </p:nvSpPr>
        <p:spPr>
          <a:xfrm>
            <a:off x="0" y="2157844"/>
            <a:ext cx="1492716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5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・保定</a:t>
            </a:r>
            <a:r>
              <a:rPr lang="en-US" altLang="ja-JP" sz="1050" b="1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105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 年　口腔内写真</a:t>
            </a:r>
            <a:endParaRPr lang="ja-JP" altLang="en-US" sz="1050" dirty="0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DE678487-B28A-C04D-ADAA-7A051D146E59}"/>
              </a:ext>
            </a:extLst>
          </p:cNvPr>
          <p:cNvSpPr/>
          <p:nvPr/>
        </p:nvSpPr>
        <p:spPr>
          <a:xfrm>
            <a:off x="188640" y="2627784"/>
            <a:ext cx="1296144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DBB12CA9-BD62-F84F-9079-7316B0DBB851}"/>
              </a:ext>
            </a:extLst>
          </p:cNvPr>
          <p:cNvSpPr/>
          <p:nvPr/>
        </p:nvSpPr>
        <p:spPr>
          <a:xfrm>
            <a:off x="1484784" y="2627784"/>
            <a:ext cx="1296144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754C25CE-AB4E-2148-ACE6-27030CD4F65F}"/>
              </a:ext>
            </a:extLst>
          </p:cNvPr>
          <p:cNvSpPr/>
          <p:nvPr/>
        </p:nvSpPr>
        <p:spPr>
          <a:xfrm>
            <a:off x="2780928" y="2627784"/>
            <a:ext cx="1296144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3547B96C-649B-6F4B-AD80-09D7331458F6}"/>
              </a:ext>
            </a:extLst>
          </p:cNvPr>
          <p:cNvSpPr/>
          <p:nvPr/>
        </p:nvSpPr>
        <p:spPr>
          <a:xfrm>
            <a:off x="4077072" y="2627784"/>
            <a:ext cx="1296144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3DB2E06C-37FC-7547-A034-FA59FFBF39E8}"/>
              </a:ext>
            </a:extLst>
          </p:cNvPr>
          <p:cNvSpPr/>
          <p:nvPr/>
        </p:nvSpPr>
        <p:spPr>
          <a:xfrm>
            <a:off x="5373216" y="2627090"/>
            <a:ext cx="1296144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1C2E3FBA-E999-814E-9151-C35C2509D62C}"/>
              </a:ext>
            </a:extLst>
          </p:cNvPr>
          <p:cNvSpPr/>
          <p:nvPr/>
        </p:nvSpPr>
        <p:spPr>
          <a:xfrm>
            <a:off x="548680" y="2771800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保定時</a:t>
            </a:r>
            <a:endParaRPr lang="en-US" altLang="ja-JP" sz="900" dirty="0"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右側面</a:t>
            </a:r>
            <a:endParaRPr lang="ja-JP" altLang="en-US" sz="900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A7830188-03EE-3C48-9BEA-327F3BE4C1BF}"/>
              </a:ext>
            </a:extLst>
          </p:cNvPr>
          <p:cNvSpPr/>
          <p:nvPr/>
        </p:nvSpPr>
        <p:spPr>
          <a:xfrm>
            <a:off x="1844824" y="2925802"/>
            <a:ext cx="44755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正面</a:t>
            </a:r>
            <a:endParaRPr lang="ja-JP" altLang="en-US" sz="900"/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B787017B-0F60-3748-B80F-C947F10F728C}"/>
              </a:ext>
            </a:extLst>
          </p:cNvPr>
          <p:cNvSpPr/>
          <p:nvPr/>
        </p:nvSpPr>
        <p:spPr>
          <a:xfrm>
            <a:off x="3140968" y="2771800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ja-JP" sz="900" dirty="0"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左側面</a:t>
            </a:r>
            <a:endParaRPr lang="ja-JP" altLang="en-US" sz="900"/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26AEDD42-54A6-9B42-A993-6C2E541EDB49}"/>
              </a:ext>
            </a:extLst>
          </p:cNvPr>
          <p:cNvSpPr/>
          <p:nvPr/>
        </p:nvSpPr>
        <p:spPr>
          <a:xfrm>
            <a:off x="4293096" y="2781092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  <a:endParaRPr lang="en-US" altLang="ja-JP" sz="900" dirty="0"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上顎咬合面</a:t>
            </a:r>
            <a:endParaRPr lang="ja-JP" altLang="en-US" sz="900"/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4DA35723-1D6C-7445-BABA-B1AD2D9ADD63}"/>
              </a:ext>
            </a:extLst>
          </p:cNvPr>
          <p:cNvSpPr/>
          <p:nvPr/>
        </p:nvSpPr>
        <p:spPr>
          <a:xfrm>
            <a:off x="5661248" y="2781092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  <a:endParaRPr lang="en-US" altLang="ja-JP" sz="900" dirty="0"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下顎咬合面</a:t>
            </a:r>
            <a:endParaRPr lang="ja-JP" altLang="en-US" sz="90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2823C90D-00F6-0542-BA3D-6B289C0F95EC}"/>
              </a:ext>
            </a:extLst>
          </p:cNvPr>
          <p:cNvSpPr/>
          <p:nvPr/>
        </p:nvSpPr>
        <p:spPr>
          <a:xfrm>
            <a:off x="-29951" y="3779912"/>
            <a:ext cx="163378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5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・保定　</a:t>
            </a:r>
            <a:r>
              <a:rPr lang="en-US" altLang="ja-JP" sz="1050" b="1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105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年　</a:t>
            </a:r>
            <a:r>
              <a:rPr lang="en-US" altLang="ja-JP" sz="1050" b="1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1050" b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パノラマ写真</a:t>
            </a:r>
            <a:endParaRPr lang="ja-JP" altLang="en-US" sz="1050" dirty="0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A88458D3-86D6-4542-A230-DD25D678D83B}"/>
              </a:ext>
            </a:extLst>
          </p:cNvPr>
          <p:cNvSpPr/>
          <p:nvPr/>
        </p:nvSpPr>
        <p:spPr>
          <a:xfrm>
            <a:off x="548680" y="4067944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32A8BA6F-05FD-FC4B-B3C9-323702F8CC1E}"/>
              </a:ext>
            </a:extLst>
          </p:cNvPr>
          <p:cNvSpPr/>
          <p:nvPr/>
        </p:nvSpPr>
        <p:spPr>
          <a:xfrm>
            <a:off x="1268760" y="4490006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保定時パノラマ写真</a:t>
            </a:r>
            <a:endParaRPr lang="en-US" altLang="ja-JP" sz="900" dirty="0"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  <a:endParaRPr lang="ja-JP" altLang="en-US" sz="900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A2460E1F-B6D2-F945-9C43-ADD9255E2AD9}"/>
              </a:ext>
            </a:extLst>
          </p:cNvPr>
          <p:cNvSpPr/>
          <p:nvPr/>
        </p:nvSpPr>
        <p:spPr>
          <a:xfrm>
            <a:off x="303685" y="395536"/>
            <a:ext cx="716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　</a:t>
            </a:r>
            <a:r>
              <a:rPr lang="en-US" altLang="ja-JP" sz="9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保定時</a:t>
            </a:r>
            <a:endParaRPr lang="en-US" altLang="ja-JP" sz="900" dirty="0"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　　正面</a:t>
            </a:r>
            <a:endParaRPr lang="ja-JP" altLang="en-US" sz="900"/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7FEB9CD7-3B8B-1E4F-B2C4-6FBEE0C30EEA}"/>
              </a:ext>
            </a:extLst>
          </p:cNvPr>
          <p:cNvSpPr/>
          <p:nvPr/>
        </p:nvSpPr>
        <p:spPr>
          <a:xfrm>
            <a:off x="2292026" y="395536"/>
            <a:ext cx="691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     </a:t>
            </a:r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保定時</a:t>
            </a:r>
            <a:endParaRPr lang="en-US" altLang="ja-JP" sz="900" dirty="0"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　　側面</a:t>
            </a:r>
            <a:endParaRPr lang="ja-JP" altLang="en-US" sz="900"/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07A829E6-B27C-5949-A32E-8517482CE0B1}"/>
              </a:ext>
            </a:extLst>
          </p:cNvPr>
          <p:cNvSpPr/>
          <p:nvPr/>
        </p:nvSpPr>
        <p:spPr>
          <a:xfrm>
            <a:off x="1214650" y="395536"/>
            <a:ext cx="82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　　保定時</a:t>
            </a:r>
            <a:endParaRPr lang="en-US" altLang="ja-JP" sz="900" dirty="0"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en-US" sz="90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　　スマイル</a:t>
            </a:r>
            <a:endParaRPr lang="ja-JP" altLang="en-US" sz="90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18716E9-2F16-0247-9981-171D538067CB}"/>
              </a:ext>
            </a:extLst>
          </p:cNvPr>
          <p:cNvSpPr txBox="1"/>
          <p:nvPr/>
        </p:nvSpPr>
        <p:spPr>
          <a:xfrm>
            <a:off x="3115159" y="767166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06F1ABE-2B80-A242-A7FB-25969B8033AC}"/>
              </a:ext>
            </a:extLst>
          </p:cNvPr>
          <p:cNvSpPr/>
          <p:nvPr/>
        </p:nvSpPr>
        <p:spPr>
          <a:xfrm>
            <a:off x="260648" y="323528"/>
            <a:ext cx="936104" cy="13681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F2BB8BA-D565-7947-A0D6-0CF2C162A8EE}"/>
              </a:ext>
            </a:extLst>
          </p:cNvPr>
          <p:cNvSpPr/>
          <p:nvPr/>
        </p:nvSpPr>
        <p:spPr>
          <a:xfrm>
            <a:off x="1268760" y="323528"/>
            <a:ext cx="936104" cy="13681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258FD0-48A4-2D42-B6D0-2868F38FC627}"/>
              </a:ext>
            </a:extLst>
          </p:cNvPr>
          <p:cNvSpPr/>
          <p:nvPr/>
        </p:nvSpPr>
        <p:spPr>
          <a:xfrm>
            <a:off x="2276872" y="323528"/>
            <a:ext cx="936104" cy="13681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843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28070</TotalTime>
  <Words>255</Words>
  <Application>Microsoft Macintosh PowerPoint</Application>
  <PresentationFormat>画面に合わせる (4:3)</PresentationFormat>
  <Paragraphs>90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Hiragino Mincho Pro W3</vt:lpstr>
      <vt:lpstr>ＭＳ Ｐ明朝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teethart渋谷店</dc:creator>
  <cp:lastModifiedBy>YUKAKO</cp:lastModifiedBy>
  <cp:revision>153</cp:revision>
  <cp:lastPrinted>2020-12-04T07:59:08Z</cp:lastPrinted>
  <dcterms:created xsi:type="dcterms:W3CDTF">2018-06-12T02:40:38Z</dcterms:created>
  <dcterms:modified xsi:type="dcterms:W3CDTF">2020-12-04T08:00:25Z</dcterms:modified>
</cp:coreProperties>
</file>